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gif" ContentType="video/unknown"/>
  <Override PartName="/ppt/media/media2.gif" ContentType="video/unknown"/>
  <Override PartName="/ppt/media/image2.jpeg" ContentType="image/jpeg"/>
  <Override PartName="/ppt/media/image3.jpeg" ContentType="image/jpeg"/>
  <Override PartName="/ppt/media/media3.gif" ContentType="video/unknown"/>
  <Override PartName="/ppt/media/media4.gif" ContentType="video/unknown"/>
  <Override PartName="/ppt/media/media5.gif" ContentType="video/unknown"/>
  <Override PartName="/ppt/media/media6.gif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eg" ContentType="image/jpeg"/>
  <Override PartName="/ppt/media/media7.gif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Gill Sans Light"/>
        <a:ea typeface="Gill Sans Light"/>
        <a:cs typeface="Gill Sans Light"/>
        <a:sym typeface="Gill Sans Light"/>
      </a:defRPr>
    </a:lvl1pPr>
    <a:lvl2pPr algn="ctr" defTabSz="584200">
      <a:defRPr sz="3600">
        <a:solidFill>
          <a:srgbClr val="535353"/>
        </a:solidFill>
        <a:latin typeface="Gill Sans Light"/>
        <a:ea typeface="Gill Sans Light"/>
        <a:cs typeface="Gill Sans Light"/>
        <a:sym typeface="Gill Sans Light"/>
      </a:defRPr>
    </a:lvl2pPr>
    <a:lvl3pPr algn="ctr" defTabSz="584200">
      <a:defRPr sz="3600">
        <a:solidFill>
          <a:srgbClr val="535353"/>
        </a:solidFill>
        <a:latin typeface="Gill Sans Light"/>
        <a:ea typeface="Gill Sans Light"/>
        <a:cs typeface="Gill Sans Light"/>
        <a:sym typeface="Gill Sans Light"/>
      </a:defRPr>
    </a:lvl3pPr>
    <a:lvl4pPr algn="ctr" defTabSz="584200">
      <a:defRPr sz="3600">
        <a:solidFill>
          <a:srgbClr val="535353"/>
        </a:solidFill>
        <a:latin typeface="Gill Sans Light"/>
        <a:ea typeface="Gill Sans Light"/>
        <a:cs typeface="Gill Sans Light"/>
        <a:sym typeface="Gill Sans Light"/>
      </a:defRPr>
    </a:lvl4pPr>
    <a:lvl5pPr algn="ctr" defTabSz="584200">
      <a:defRPr sz="3600">
        <a:solidFill>
          <a:srgbClr val="535353"/>
        </a:solidFill>
        <a:latin typeface="Gill Sans Light"/>
        <a:ea typeface="Gill Sans Light"/>
        <a:cs typeface="Gill Sans Light"/>
        <a:sym typeface="Gill Sans Light"/>
      </a:defRPr>
    </a:lvl5pPr>
    <a:lvl6pPr algn="ctr" defTabSz="584200">
      <a:defRPr sz="3600">
        <a:solidFill>
          <a:srgbClr val="535353"/>
        </a:solidFill>
        <a:latin typeface="Gill Sans Light"/>
        <a:ea typeface="Gill Sans Light"/>
        <a:cs typeface="Gill Sans Light"/>
        <a:sym typeface="Gill Sans Light"/>
      </a:defRPr>
    </a:lvl6pPr>
    <a:lvl7pPr algn="ctr" defTabSz="584200">
      <a:defRPr sz="3600">
        <a:solidFill>
          <a:srgbClr val="535353"/>
        </a:solidFill>
        <a:latin typeface="Gill Sans Light"/>
        <a:ea typeface="Gill Sans Light"/>
        <a:cs typeface="Gill Sans Light"/>
        <a:sym typeface="Gill Sans Light"/>
      </a:defRPr>
    </a:lvl7pPr>
    <a:lvl8pPr algn="ctr" defTabSz="584200">
      <a:defRPr sz="3600">
        <a:solidFill>
          <a:srgbClr val="535353"/>
        </a:solidFill>
        <a:latin typeface="Gill Sans Light"/>
        <a:ea typeface="Gill Sans Light"/>
        <a:cs typeface="Gill Sans Light"/>
        <a:sym typeface="Gill Sans Light"/>
      </a:defRPr>
    </a:lvl8pPr>
    <a:lvl9pPr algn="ctr" defTabSz="584200">
      <a:defRPr sz="3600">
        <a:solidFill>
          <a:srgbClr val="535353"/>
        </a:solidFill>
        <a:latin typeface="Gill Sans Light"/>
        <a:ea typeface="Gill Sans Light"/>
        <a:cs typeface="Gill Sans Light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5E2E4"/>
          </a:solidFill>
        </a:fill>
      </a:tcStyle>
    </a:wholeTbl>
    <a:band2H>
      <a:tcTxStyle b="def" i="def"/>
      <a:tcStyle>
        <a:tcBdr/>
        <a:fill>
          <a:solidFill>
            <a:srgbClr val="EBF1F2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78AAB3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78AAB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78AAB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F1DDCB"/>
          </a:solidFill>
        </a:fill>
      </a:tcStyle>
    </a:wholeTbl>
    <a:band2H>
      <a:tcTxStyle b="def" i="def"/>
      <a:tcStyle>
        <a:tcBdr/>
        <a:fill>
          <a:solidFill>
            <a:srgbClr val="F8EFE7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9971A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9971A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9971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1D3D7"/>
          </a:solidFill>
        </a:fill>
      </a:tcStyle>
    </a:wholeTbl>
    <a:band2H>
      <a:tcTxStyle b="def" i="def"/>
      <a:tcStyle>
        <a:tcBdr/>
        <a:fill>
          <a:solidFill>
            <a:srgbClr val="E9EAEC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606B7E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606B7E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340053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AAB3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353"/>
              </a:solidFill>
              <a:prstDash val="solid"/>
              <a:bevel/>
            </a:ln>
          </a:top>
          <a:bottom>
            <a:ln w="254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4005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353"/>
              </a:solidFill>
              <a:prstDash val="solid"/>
              <a:bevel/>
            </a:ln>
          </a:top>
          <a:bottom>
            <a:ln w="254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AAB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bevel/>
            </a:ln>
          </a:left>
          <a:right>
            <a:ln w="12700" cap="flat">
              <a:solidFill>
                <a:srgbClr val="535353"/>
              </a:solidFill>
              <a:prstDash val="solid"/>
              <a:bevel/>
            </a:ln>
          </a:right>
          <a:top>
            <a:ln w="12700" cap="flat">
              <a:solidFill>
                <a:srgbClr val="535353"/>
              </a:solidFill>
              <a:prstDash val="solid"/>
              <a:bevel/>
            </a:ln>
          </a:top>
          <a:bottom>
            <a:ln w="127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solidFill>
                <a:srgbClr val="535353"/>
              </a:solidFill>
              <a:prstDash val="solid"/>
              <a:bevel/>
            </a:ln>
          </a:insideH>
          <a:insideV>
            <a:ln w="12700" cap="flat">
              <a:solidFill>
                <a:srgbClr val="535353"/>
              </a:solidFill>
              <a:prstDash val="solid"/>
              <a:bevel/>
            </a:ln>
          </a:insideV>
        </a:tcBdr>
        <a:fill>
          <a:solidFill>
            <a:srgbClr val="53535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bevel/>
            </a:ln>
          </a:left>
          <a:right>
            <a:ln w="12700" cap="flat">
              <a:solidFill>
                <a:srgbClr val="535353"/>
              </a:solidFill>
              <a:prstDash val="solid"/>
              <a:bevel/>
            </a:ln>
          </a:right>
          <a:top>
            <a:ln w="12700" cap="flat">
              <a:solidFill>
                <a:srgbClr val="535353"/>
              </a:solidFill>
              <a:prstDash val="solid"/>
              <a:bevel/>
            </a:ln>
          </a:top>
          <a:bottom>
            <a:ln w="127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solidFill>
                <a:srgbClr val="535353"/>
              </a:solidFill>
              <a:prstDash val="solid"/>
              <a:bevel/>
            </a:ln>
          </a:insideH>
          <a:insideV>
            <a:ln w="12700" cap="flat">
              <a:solidFill>
                <a:srgbClr val="535353"/>
              </a:solidFill>
              <a:prstDash val="solid"/>
              <a:bevel/>
            </a:ln>
          </a:insideV>
        </a:tcBdr>
        <a:fill>
          <a:solidFill>
            <a:srgbClr val="535353">
              <a:alpha val="20000"/>
            </a:srgbClr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bevel/>
            </a:ln>
          </a:left>
          <a:right>
            <a:ln w="12700" cap="flat">
              <a:solidFill>
                <a:srgbClr val="535353"/>
              </a:solidFill>
              <a:prstDash val="solid"/>
              <a:bevel/>
            </a:ln>
          </a:right>
          <a:top>
            <a:ln w="50800" cap="flat">
              <a:solidFill>
                <a:srgbClr val="535353"/>
              </a:solidFill>
              <a:prstDash val="solid"/>
              <a:bevel/>
            </a:ln>
          </a:top>
          <a:bottom>
            <a:ln w="127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solidFill>
                <a:srgbClr val="535353"/>
              </a:solidFill>
              <a:prstDash val="solid"/>
              <a:bevel/>
            </a:ln>
          </a:insideH>
          <a:insideV>
            <a:ln w="12700" cap="flat">
              <a:solidFill>
                <a:srgbClr val="535353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bevel/>
            </a:ln>
          </a:left>
          <a:right>
            <a:ln w="12700" cap="flat">
              <a:solidFill>
                <a:srgbClr val="535353"/>
              </a:solidFill>
              <a:prstDash val="solid"/>
              <a:bevel/>
            </a:ln>
          </a:right>
          <a:top>
            <a:ln w="12700" cap="flat">
              <a:solidFill>
                <a:srgbClr val="535353"/>
              </a:solidFill>
              <a:prstDash val="solid"/>
              <a:bevel/>
            </a:ln>
          </a:top>
          <a:bottom>
            <a:ln w="254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solidFill>
                <a:srgbClr val="535353"/>
              </a:solidFill>
              <a:prstDash val="solid"/>
              <a:bevel/>
            </a:ln>
          </a:insideH>
          <a:insideV>
            <a:ln w="12700" cap="flat">
              <a:solidFill>
                <a:srgbClr val="535353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intro BT (10 minut)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html MZ (15 minut)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CSS MZ (12 minut)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CSS Dinner BT (10 minut)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less/sass BT (5 minut)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QUIZ MZ (6 minut)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HTML/CSS possibilites (MZ) (~ 6 minut)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Intro do workshopow MZ (1 minuta)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/>
              <a:t>Try to use div only because of styling needs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/>
              <a:t>3 main rules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ytuł (na środk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355600" y="36149"/>
            <a:ext cx="12293600" cy="2874102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02296"/>
            <a:ext cx="5892800" cy="6355608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02296"/>
            <a:ext cx="12293600" cy="635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cap="all" sz="72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1pPr>
      <a:lvl2pPr algn="ctr" defTabSz="584200">
        <a:defRPr cap="all" sz="72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2pPr>
      <a:lvl3pPr algn="ctr" defTabSz="584200">
        <a:defRPr cap="all" sz="72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3pPr>
      <a:lvl4pPr algn="ctr" defTabSz="584200">
        <a:defRPr cap="all" sz="72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4pPr>
      <a:lvl5pPr algn="ctr" defTabSz="584200">
        <a:defRPr cap="all" sz="72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5pPr>
      <a:lvl6pPr algn="ctr" defTabSz="584200">
        <a:defRPr cap="all" sz="72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6pPr>
      <a:lvl7pPr algn="ctr" defTabSz="584200">
        <a:defRPr cap="all" sz="72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7pPr>
      <a:lvl8pPr algn="ctr" defTabSz="584200">
        <a:defRPr cap="all" sz="72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8pPr>
      <a:lvl9pPr algn="ctr" defTabSz="584200">
        <a:defRPr cap="all" sz="72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3.gif"/><Relationship Id="rId3" Type="http://schemas.microsoft.com/office/2007/relationships/media" Target="../media/media3.gif"/><Relationship Id="rId4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4.gif"/><Relationship Id="rId3" Type="http://schemas.microsoft.com/office/2007/relationships/media" Target="../media/media4.gif"/><Relationship Id="rId4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5.gif"/><Relationship Id="rId3" Type="http://schemas.microsoft.com/office/2007/relationships/media" Target="../media/media5.gif"/><Relationship Id="rId4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6.gif"/><Relationship Id="rId3" Type="http://schemas.microsoft.com/office/2007/relationships/media" Target="../media/media6.gif"/><Relationship Id="rId4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xtoem.com/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7.gif"/><Relationship Id="rId3" Type="http://schemas.microsoft.com/office/2007/relationships/media" Target="../media/media7.gif"/><Relationship Id="rId4" Type="http://schemas.openxmlformats.org/officeDocument/2006/relationships/image" Target="../media/image2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gif"/><Relationship Id="rId3" Type="http://schemas.microsoft.com/office/2007/relationships/media" Target="../media/media2.gif"/><Relationship Id="rId4" Type="http://schemas.openxmlformats.org/officeDocument/2006/relationships/image" Target="../media/image6.png"/><Relationship Id="rId5" Type="http://schemas.openxmlformats.org/officeDocument/2006/relationships/image" Target="../media/image2.jpeg"/><Relationship Id="rId6" Type="http://schemas.openxmlformats.org/officeDocument/2006/relationships/image" Target="../media/image7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it.ly/1oEpqyD" TargetMode="External"/><Relationship Id="rId3" Type="http://schemas.openxmlformats.org/officeDocument/2006/relationships/hyperlink" Target="http://flukeout.github.io/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thewayforward.pl/pinksponge.zip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w3.org/TR/html4/strict.dtd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355600" y="-889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HTML &amp; CSS</a:t>
            </a:r>
            <a:br>
              <a:rPr cap="all" sz="7200">
                <a:solidFill>
                  <a:srgbClr val="535353"/>
                </a:solidFill>
              </a:rPr>
            </a:br>
            <a:r>
              <a:rPr cap="all" sz="7200">
                <a:solidFill>
                  <a:srgbClr val="535353"/>
                </a:solidFill>
              </a:rPr>
              <a:t>„The Beginning”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355600" y="3896726"/>
            <a:ext cx="12293600" cy="1295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Monika Zamojska</a:t>
            </a:r>
            <a:endParaRPr sz="38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Bartosz Tupta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4508500" y="7747000"/>
            <a:ext cx="3987800" cy="1181100"/>
            <a:chOff x="0" y="0"/>
            <a:chExt cx="3987800" cy="1181100"/>
          </a:xfrm>
        </p:grpSpPr>
        <p:pic>
          <p:nvPicPr>
            <p:cNvPr id="34" name="image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8900" y="50800"/>
              <a:ext cx="3810000" cy="939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image4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987800" cy="118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" name="Group 39"/>
          <p:cNvGrpSpPr/>
          <p:nvPr/>
        </p:nvGrpSpPr>
        <p:grpSpPr>
          <a:xfrm>
            <a:off x="4387414" y="5418395"/>
            <a:ext cx="4229972" cy="2102336"/>
            <a:chOff x="-203200" y="-203200"/>
            <a:chExt cx="4229970" cy="2102335"/>
          </a:xfrm>
        </p:grpSpPr>
        <p:pic>
          <p:nvPicPr>
            <p:cNvPr id="38" name="TWF-logo-01-wbg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823571" cy="16578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03200" y="-203200"/>
              <a:ext cx="4229971" cy="210233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media3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7955" y="1379898"/>
            <a:ext cx="12628891" cy="7122697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8120" y="672521"/>
            <a:ext cx="8408560" cy="8408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12.png"/>
          <p:cNvPicPr/>
          <p:nvPr/>
        </p:nvPicPr>
        <p:blipFill>
          <a:blip r:embed="rId2">
            <a:extLst/>
          </a:blip>
          <a:srcRect l="0" t="8000" r="0" b="800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#xyz { color: </a:t>
            </a:r>
            <a:r>
              <a:rPr sz="72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sz="72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5"/>
          <p:cNvGrpSpPr/>
          <p:nvPr/>
        </p:nvGrpSpPr>
        <p:grpSpPr>
          <a:xfrm>
            <a:off x="838283" y="2237008"/>
            <a:ext cx="11328236" cy="4064310"/>
            <a:chOff x="0" y="0"/>
            <a:chExt cx="11328234" cy="4064308"/>
          </a:xfrm>
        </p:grpSpPr>
        <p:pic>
          <p:nvPicPr>
            <p:cNvPr id="73" name="image13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1150436" cy="3823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1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1328236" cy="4064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Selectors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xfrm>
            <a:off x="355600" y="2730500"/>
            <a:ext cx="7062193" cy="6160162"/>
          </a:xfrm>
          <a:prstGeom prst="rect">
            <a:avLst/>
          </a:prstGeom>
        </p:spPr>
        <p:txBody>
          <a:bodyPr/>
          <a:lstStyle/>
          <a:p>
            <a:pPr lvl="0" marL="407811" indent="-407811" defTabSz="397256">
              <a:spcBef>
                <a:spcPts val="2500"/>
              </a:spcBef>
              <a:buClr>
                <a:srgbClr val="535353"/>
              </a:buClr>
              <a:buFont typeface="Courier New"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.className {}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407811" indent="-407811" defTabSz="397256">
              <a:spcBef>
                <a:spcPts val="2500"/>
              </a:spcBef>
              <a:buClr>
                <a:srgbClr val="535353"/>
              </a:buClr>
              <a:buFont typeface="Courier New"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tagName {} 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407811" indent="-407811" defTabSz="397256">
              <a:spcBef>
                <a:spcPts val="2500"/>
              </a:spcBef>
              <a:buClr>
                <a:srgbClr val="535353"/>
              </a:buClr>
              <a:buFont typeface="Courier New"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#idName {}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407811" indent="-407811" defTabSz="397256">
              <a:spcBef>
                <a:spcPts val="2500"/>
              </a:spcBef>
              <a:buClr>
                <a:srgbClr val="535353"/>
              </a:buClr>
              <a:buFont typeface="Courier New"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.className.classNameModificator{}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407811" indent="-407811" defTabSz="397256">
              <a:spcBef>
                <a:spcPts val="2500"/>
              </a:spcBef>
              <a:buClr>
                <a:srgbClr val="535353"/>
              </a:buClr>
              <a:buFont typeface="Courier New"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tagName[attr=value] {}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407811" indent="-407811" defTabSz="397256">
              <a:spcBef>
                <a:spcPts val="2500"/>
              </a:spcBef>
              <a:buClr>
                <a:srgbClr val="535353"/>
              </a:buClr>
              <a:buFont typeface="Courier New"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.className:pseudoClass {}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407811" indent="-407811" defTabSz="397256">
              <a:spcBef>
                <a:spcPts val="2500"/>
              </a:spcBef>
              <a:buClr>
                <a:srgbClr val="535353"/>
              </a:buClr>
              <a:buFont typeface="Courier New"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* {}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407811" indent="-407811" defTabSz="397256">
              <a:spcBef>
                <a:spcPts val="2500"/>
              </a:spcBef>
              <a:buClr>
                <a:srgbClr val="535353"/>
              </a:buClr>
              <a:buFont typeface="Courier New"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element &gt; element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407811" indent="-407811" defTabSz="397256">
              <a:spcBef>
                <a:spcPts val="2500"/>
              </a:spcBef>
              <a:buClr>
                <a:srgbClr val="535353"/>
              </a:buClr>
              <a:buFont typeface="Courier New"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… others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7589443" y="3041119"/>
            <a:ext cx="4556913" cy="4222313"/>
            <a:chOff x="0" y="0"/>
            <a:chExt cx="4556911" cy="4222312"/>
          </a:xfrm>
        </p:grpSpPr>
        <p:pic>
          <p:nvPicPr>
            <p:cNvPr id="79" name="image1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799"/>
              <a:ext cx="4379112" cy="3981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image16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4556912" cy="4222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2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Properties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~ 200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media4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0411" y="367807"/>
            <a:ext cx="12023980" cy="901798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Semantic html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WHY SO IMPORTANT?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mess-sandwich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48197" y="1386147"/>
            <a:ext cx="9308406" cy="698130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media1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96400" y="2076145"/>
            <a:ext cx="10227551" cy="572190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mess-icecream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919" y="1459229"/>
            <a:ext cx="12610962" cy="6835142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1270000" y="5689600"/>
            <a:ext cx="104648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– developer</a:t>
            </a:r>
          </a:p>
        </p:txBody>
      </p:sp>
      <p:sp>
        <p:nvSpPr>
          <p:cNvPr id="96" name="Shape 96"/>
          <p:cNvSpPr/>
          <p:nvPr/>
        </p:nvSpPr>
        <p:spPr>
          <a:xfrm>
            <a:off x="1270000" y="3930649"/>
            <a:ext cx="1046480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„I feel so guilty adding a div. </a:t>
            </a:r>
            <a:endParaRPr sz="38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Div-itis is terrible, I hear.”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body" idx="1"/>
          </p:nvPr>
        </p:nvSpPr>
        <p:spPr>
          <a:prstGeom prst="rect">
            <a:avLst/>
          </a:prstGeom>
          <a:solidFill>
            <a:srgbClr val="AB1802"/>
          </a:solidFill>
        </p:spPr>
        <p:txBody>
          <a:bodyPr/>
          <a:lstStyle/>
          <a:p>
            <a:pPr lvl="0"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FFFFFF"/>
                </a:solidFill>
              </a:rPr>
              <a:t>SEMANTIC REALISM</a:t>
            </a:r>
            <a:endParaRPr sz="6200">
              <a:solidFill>
                <a:srgbClr val="FFFFFF"/>
              </a:solidFill>
            </a:endParaRPr>
          </a:p>
          <a:p>
            <a:pPr lvl="0"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FFFFFF"/>
                </a:solidFill>
              </a:rPr>
              <a:t>ACCESSIBILITY</a:t>
            </a:r>
            <a:endParaRPr sz="6200">
              <a:solidFill>
                <a:srgbClr val="FFFFFF"/>
              </a:solidFill>
            </a:endParaRPr>
          </a:p>
          <a:p>
            <a:pPr lvl="0"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FFFFFF"/>
                </a:solidFill>
              </a:rPr>
              <a:t>READABLE 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6"/>
          <p:cNvGrpSpPr/>
          <p:nvPr/>
        </p:nvGrpSpPr>
        <p:grpSpPr>
          <a:xfrm>
            <a:off x="1257300" y="469899"/>
            <a:ext cx="10566400" cy="6101539"/>
            <a:chOff x="0" y="0"/>
            <a:chExt cx="10566400" cy="6101537"/>
          </a:xfrm>
        </p:grpSpPr>
        <p:pic>
          <p:nvPicPr>
            <p:cNvPr id="104" name="image4.jpeg"/>
            <p:cNvPicPr/>
            <p:nvPr/>
          </p:nvPicPr>
          <p:blipFill>
            <a:blip r:embed="rId2">
              <a:extLst/>
            </a:blip>
            <a:srcRect l="363" t="0" r="363" b="0"/>
            <a:stretch>
              <a:fillRect/>
            </a:stretch>
          </p:blipFill>
          <p:spPr>
            <a:xfrm>
              <a:off x="88899" y="50799"/>
              <a:ext cx="10388601" cy="58602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" name="image19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0566400" cy="6101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Units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defTabSz="578358">
              <a:defRPr sz="3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535353"/>
                </a:solidFill>
              </a:rPr>
              <a:t>%, em, px, pt, pc, ex, cm, mm, in, rem, vh, vw, vmin, vmax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PX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535353"/>
                </a:solidFill>
              </a:rPr>
              <a:t>.</a:t>
            </a:r>
          </a:p>
        </p:txBody>
      </p:sp>
      <p:pic>
        <p:nvPicPr>
          <p:cNvPr id="112" name="image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0280" y="2679700"/>
            <a:ext cx="5080002" cy="439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EM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</p:spPr>
        <p:txBody>
          <a:bodyPr/>
          <a:lstStyle/>
          <a:p>
            <a:pPr lvl="0" marL="1330677" indent="-1330677">
              <a:buClr>
                <a:srgbClr val="535353"/>
              </a:buClr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Relative to the font-size of the element (2em means 2 times the size of the current font)</a:t>
            </a:r>
            <a:br>
              <a:rPr sz="4600">
                <a:solidFill>
                  <a:srgbClr val="535353"/>
                </a:solidFill>
              </a:rPr>
            </a:br>
            <a:r>
              <a:rPr sz="4600">
                <a:solidFill>
                  <a:srgbClr val="535353"/>
                </a:solidFill>
              </a:rPr>
              <a:t>(but only font-size)</a:t>
            </a:r>
            <a:endParaRPr sz="4600">
              <a:solidFill>
                <a:srgbClr val="535353"/>
              </a:solidFill>
            </a:endParaRPr>
          </a:p>
          <a:p>
            <a:pPr lvl="0" marL="1330677" indent="-1330677">
              <a:buClr>
                <a:srgbClr val="535353"/>
              </a:buClr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Useful in Responsive Web Design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EM </a:t>
            </a:r>
            <a:r>
              <a:rPr cap="all" sz="2200">
                <a:solidFill>
                  <a:srgbClr val="535353"/>
                </a:solidFill>
              </a:rPr>
              <a:t>(example)</a:t>
            </a:r>
          </a:p>
        </p:txBody>
      </p:sp>
      <p:sp>
        <p:nvSpPr>
          <p:cNvPr id="118" name="Shape 118"/>
          <p:cNvSpPr/>
          <p:nvPr/>
        </p:nvSpPr>
        <p:spPr>
          <a:xfrm>
            <a:off x="641805" y="3054208"/>
            <a:ext cx="5144283" cy="478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body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 indent="22860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 font-size:14px;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h1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indent="45720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font-size:2em;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p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 indent="22860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 font-size:1.2em;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 indent="22860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19" name="Shape 119"/>
          <p:cNvSpPr/>
          <p:nvPr/>
        </p:nvSpPr>
        <p:spPr>
          <a:xfrm>
            <a:off x="6612984" y="4990958"/>
            <a:ext cx="608935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535353"/>
                </a:solidFill>
              </a:rPr>
              <a:t>h1 header 28px</a:t>
            </a:r>
          </a:p>
        </p:txBody>
      </p:sp>
      <p:sp>
        <p:nvSpPr>
          <p:cNvPr id="120" name="Shape 120"/>
          <p:cNvSpPr/>
          <p:nvPr/>
        </p:nvSpPr>
        <p:spPr>
          <a:xfrm>
            <a:off x="6581849" y="5831712"/>
            <a:ext cx="597912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and this is a paragraph which is 16px</a:t>
            </a:r>
          </a:p>
        </p:txBody>
      </p:sp>
      <p:sp>
        <p:nvSpPr>
          <p:cNvPr id="121" name="Shape 121">
            <a:hlinkClick r:id="rId2" invalidUrl="" action="" tgtFrame="" tooltip="" history="1" highlightClick="0" endSnd="0"/>
          </p:cNvPr>
          <p:cNvSpPr/>
          <p:nvPr/>
        </p:nvSpPr>
        <p:spPr>
          <a:xfrm>
            <a:off x="4509294" y="8516184"/>
            <a:ext cx="359442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http://pxtoem.com/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%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5768014" y="2331490"/>
            <a:ext cx="5549903" cy="4152902"/>
            <a:chOff x="0" y="0"/>
            <a:chExt cx="5549901" cy="4152901"/>
          </a:xfrm>
        </p:grpSpPr>
        <p:pic>
          <p:nvPicPr>
            <p:cNvPr id="124" name="image2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799"/>
              <a:ext cx="5372102" cy="3911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image2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49902" cy="4152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/>
          <a:p>
            <a:pPr lvl="1" indent="22860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The first time you apply a </a:t>
            </a:r>
            <a:r>
              <a:rPr cap="all" sz="7200">
                <a:solidFill>
                  <a:srgbClr val="A61702"/>
                </a:solidFill>
              </a:rPr>
              <a:t>CSS</a:t>
            </a:r>
            <a:r>
              <a:rPr cap="all" sz="7200">
                <a:solidFill>
                  <a:srgbClr val="535353"/>
                </a:solidFill>
              </a:rPr>
              <a:t> to a web page</a:t>
            </a:r>
          </a:p>
        </p:txBody>
      </p:sp>
      <p:pic>
        <p:nvPicPr>
          <p:cNvPr id="129" name="media6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51923" y="2706996"/>
            <a:ext cx="8500953" cy="664137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355600" y="3513906"/>
            <a:ext cx="12293600" cy="3238502"/>
          </a:xfrm>
          <a:prstGeom prst="rect">
            <a:avLst/>
          </a:prstGeom>
        </p:spPr>
        <p:txBody>
          <a:bodyPr/>
          <a:lstStyle/>
          <a:p>
            <a:pPr lvl="1" indent="22860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LESS / SASS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355600" y="6739707"/>
            <a:ext cx="12293600" cy="12954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CSS preprocessors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3568698" y="1012942"/>
            <a:ext cx="5867402" cy="3263902"/>
            <a:chOff x="0" y="0"/>
            <a:chExt cx="5867401" cy="3263901"/>
          </a:xfrm>
        </p:grpSpPr>
        <p:pic>
          <p:nvPicPr>
            <p:cNvPr id="133" name="image2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799"/>
              <a:ext cx="5689602" cy="3022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image2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867402" cy="3263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355600" y="838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HTML        CSS</a:t>
            </a:r>
          </a:p>
        </p:txBody>
      </p:sp>
      <p:pic>
        <p:nvPicPr>
          <p:cNvPr id="46" name="media2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608191" y="1213991"/>
            <a:ext cx="2499618" cy="2499618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3227564" y="4466587"/>
            <a:ext cx="7260874" cy="4125567"/>
            <a:chOff x="0" y="0"/>
            <a:chExt cx="7260873" cy="4125566"/>
          </a:xfrm>
        </p:grpSpPr>
        <p:pic>
          <p:nvPicPr>
            <p:cNvPr id="47" name="image2.jpe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900" y="50800"/>
              <a:ext cx="7083074" cy="38842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image7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7260874" cy="41255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monika!</a:t>
            </a:r>
            <a:endParaRPr cap="all" sz="7200">
              <a:solidFill>
                <a:srgbClr val="535353"/>
              </a:solidFill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IT’s your turn!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241327" y="3412732"/>
            <a:ext cx="12293603" cy="24384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CSS Din(n)er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helpers!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Monika</a:t>
            </a:r>
            <a:endParaRPr sz="4600">
              <a:solidFill>
                <a:srgbClr val="535353"/>
              </a:solidFill>
            </a:endParaRPr>
          </a:p>
          <a:p>
            <a:pPr lvl="0" marL="0" indent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Robert</a:t>
            </a:r>
            <a:endParaRPr sz="4600">
              <a:solidFill>
                <a:srgbClr val="535353"/>
              </a:solidFill>
            </a:endParaRPr>
          </a:p>
          <a:p>
            <a:pPr lvl="0" marL="0" indent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Tomasz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open it.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http://bit.ly/1oEpqyD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or just </a:t>
            </a:r>
            <a:r>
              <a:rPr sz="4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http://flukeout.github.io/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time for workshops!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you have 90 minutes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you’ve got our “helpers”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download assets from:</a:t>
            </a:r>
            <a:br>
              <a:rPr sz="4600">
                <a:solidFill>
                  <a:srgbClr val="535353"/>
                </a:solidFill>
              </a:rPr>
            </a:br>
            <a:r>
              <a:rPr sz="4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http://thewayforward.pl/pinksponge.zip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355600" y="3368303"/>
            <a:ext cx="12293600" cy="2458193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go!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54" name="pinkspon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" y="-6350"/>
            <a:ext cx="13004800" cy="1977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16256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Doctype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xfrm>
            <a:off x="355600" y="2527300"/>
            <a:ext cx="12293600" cy="2583062"/>
          </a:xfrm>
          <a:prstGeom prst="rect">
            <a:avLst/>
          </a:prstGeom>
        </p:spPr>
        <p:txBody>
          <a:bodyPr/>
          <a:lstStyle>
            <a:lvl1pPr marL="1330677" indent="-1330677">
              <a:buClr>
                <a:srgbClr val="535353"/>
              </a:buCl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it is an instruction to the web browser about what version of HTML the page is written in</a:t>
            </a:r>
          </a:p>
        </p:txBody>
      </p:sp>
      <p:sp>
        <p:nvSpPr>
          <p:cNvPr id="55" name="Shape 55"/>
          <p:cNvSpPr/>
          <p:nvPr/>
        </p:nvSpPr>
        <p:spPr>
          <a:xfrm>
            <a:off x="355600" y="5262033"/>
            <a:ext cx="12293600" cy="346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727822" indent="-727822" algn="l" defTabSz="432308">
              <a:lnSpc>
                <a:spcPct val="120000"/>
              </a:lnSpc>
              <a:spcBef>
                <a:spcPts val="3400"/>
              </a:spcBef>
              <a:buClr>
                <a:srgbClr val="535353"/>
              </a:buClr>
              <a:buSzPct val="82000"/>
              <a:buFont typeface="Gill Sans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HTML5</a:t>
            </a:r>
            <a:r>
              <a:rPr sz="3400">
                <a:solidFill>
                  <a:srgbClr val="535353"/>
                </a:solidFill>
              </a:rPr>
              <a:t> </a:t>
            </a:r>
            <a:br>
              <a:rPr sz="3400">
                <a:solidFill>
                  <a:srgbClr val="535353"/>
                </a:solidFill>
              </a:rPr>
            </a:br>
            <a:r>
              <a:rPr sz="34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34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727822" indent="-727822" algn="l" defTabSz="432308">
              <a:lnSpc>
                <a:spcPct val="120000"/>
              </a:lnSpc>
              <a:spcBef>
                <a:spcPts val="3400"/>
              </a:spcBef>
              <a:buClr>
                <a:srgbClr val="535353"/>
              </a:buClr>
              <a:buSzPct val="82000"/>
              <a:buFont typeface="Gill Sans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HTML 4.01 Strict</a:t>
            </a:r>
            <a:br>
              <a:rPr sz="34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</a:br>
            <a:r>
              <a:rPr sz="34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 PUBLIC "-//W3C//DTD HTML 4.01//EN" "</a:t>
            </a:r>
            <a:r>
              <a:rPr sz="3400">
                <a:hlinkClick r:id="rId2" invalidUrl="" action="" tgtFrame="" tooltip="" history="1" highlightClick="0" endSnd="0"/>
              </a:rPr>
              <a:t>http://www.w3.org/TR/html4/strict.dtd</a:t>
            </a:r>
            <a:r>
              <a:rPr sz="34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[…]</a:t>
            </a:r>
            <a:b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&lt;div id=”header”&gt;&lt;/div&gt;</a:t>
            </a:r>
            <a:b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&lt;div id=”nav”&gt;&lt;/div&gt;</a:t>
            </a:r>
            <a:b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&lt;div id=”section”&gt;</a:t>
            </a:r>
            <a:b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   &lt;div id=”article”&gt;&lt;/div&gt;</a:t>
            </a:r>
            <a:b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b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&lt;div id=”sidecolumn”&gt;&lt;/div&gt;</a:t>
            </a:r>
            <a:b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&lt;div id=”footer”&gt;&lt;/div&gt;</a:t>
            </a:r>
            <a:b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6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[…]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9.png"/>
          <p:cNvPicPr/>
          <p:nvPr/>
        </p:nvPicPr>
        <p:blipFill>
          <a:blip r:embed="rId2">
            <a:extLst/>
          </a:blip>
          <a:srcRect l="844" t="0" r="844" b="0"/>
          <a:stretch>
            <a:fillRect/>
          </a:stretch>
        </p:blipFill>
        <p:spPr>
          <a:xfrm>
            <a:off x="-1" y="0"/>
            <a:ext cx="1300480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 defTabSz="554990">
              <a:spcBef>
                <a:spcPts val="4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[…]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&lt;header&gt;&lt;/header&gt;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&lt;nav&gt;&lt;/nav&gt;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   &lt;header&gt;&lt;/header&gt;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   &lt;article&gt;&lt;/article&gt;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   &lt;footer&gt;&lt;/footer&gt;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&lt;aside&gt;&lt;/aside&gt;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&lt;footer&gt;&lt;/footer&gt;</a:t>
            </a:r>
            <a:b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4300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[…]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rgbClr val="78AAB3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8AAB3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rgbClr val="78AAB3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8AAB3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